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4">
          <p15:clr>
            <a:srgbClr val="000000"/>
          </p15:clr>
        </p15:guide>
        <p15:guide id="2" pos="2877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5" roundtripDataSignature="AMtx7mhOCIvO9VR346f2FSAYVBXlVXa0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4" orient="horz"/>
        <p:guide pos="287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customschemas.google.com/relationships/presentationmetadata" Target="meta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f568cacf6_0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f568cacf6_0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f568cacf6_0_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9f568cacf6_0_3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371600" y="1684020"/>
            <a:ext cx="15545435" cy="35820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2286000" y="5403215"/>
            <a:ext cx="13716635" cy="248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5880100" y="-1884680"/>
            <a:ext cx="6528435" cy="15774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10699750" y="2934970"/>
            <a:ext cx="8719185" cy="3943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2698750" y="-894080"/>
            <a:ext cx="8719185" cy="11602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1257300" y="2738120"/>
            <a:ext cx="7773035" cy="6528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2" type="body"/>
          </p:nvPr>
        </p:nvSpPr>
        <p:spPr>
          <a:xfrm>
            <a:off x="9258300" y="2738120"/>
            <a:ext cx="7773035" cy="6528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/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1247775" y="2564765"/>
            <a:ext cx="15774035" cy="4279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1247775" y="6884670"/>
            <a:ext cx="15774035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125984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1259840" y="2522220"/>
            <a:ext cx="7736840" cy="12357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1259840" y="3757295"/>
            <a:ext cx="7736840" cy="5528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3" type="body"/>
          </p:nvPr>
        </p:nvSpPr>
        <p:spPr>
          <a:xfrm>
            <a:off x="9258300" y="2522220"/>
            <a:ext cx="7775575" cy="12357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4" type="body"/>
          </p:nvPr>
        </p:nvSpPr>
        <p:spPr>
          <a:xfrm>
            <a:off x="9258300" y="3757295"/>
            <a:ext cx="7775575" cy="5528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indent="-342900" lvl="1" marL="9144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259840" y="685800"/>
            <a:ext cx="5898515" cy="2400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7774940" y="1480820"/>
            <a:ext cx="9258935" cy="731139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259840" y="3086100"/>
            <a:ext cx="5898515" cy="571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1257300" y="547370"/>
            <a:ext cx="15774035" cy="1989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1257300" y="2738120"/>
            <a:ext cx="15774035" cy="6528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0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  <a:defRPr b="0" i="0" sz="2400" u="none" cap="none" strike="noStrike"/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0"/>
              <a:defRPr b="0" i="0" sz="2000" u="none" cap="none" strike="noStrike"/>
            </a:lvl3pPr>
            <a:lvl4pPr indent="-342900" lvl="3" marL="182880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b="0" i="0" sz="1800" u="none" cap="none" strike="noStrike"/>
            </a:lvl4pPr>
            <a:lvl5pPr indent="-342900" lvl="4" marL="228600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b="0" i="0" sz="1800" u="none" cap="none" strike="noStrike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12573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6057900" y="9534525"/>
            <a:ext cx="61728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12915900" y="9534525"/>
            <a:ext cx="4115435" cy="548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jejgRby1yVYksiU3PfSzaPds07u4L0OP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805950" y="3712050"/>
            <a:ext cx="145206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800">
                <a:latin typeface="Calibri"/>
                <a:ea typeface="Calibri"/>
                <a:cs typeface="Calibri"/>
                <a:sym typeface="Calibri"/>
              </a:rPr>
              <a:t>Line Tracer 기반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800">
                <a:latin typeface="Calibri"/>
                <a:ea typeface="Calibri"/>
                <a:cs typeface="Calibri"/>
                <a:sym typeface="Calibri"/>
              </a:rPr>
              <a:t>HC - SR04P 센서를 활용한 자율주행 시스템</a:t>
            </a:r>
            <a:endParaRPr sz="5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134550" y="7615200"/>
            <a:ext cx="822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광주 6반 0816224이재훈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광주 6반 0810051 황효상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288275" y="9331675"/>
            <a:ext cx="36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개발기간 : 2022.11.10 ~ 2022.11.25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460" cy="1028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0845" y="1507490"/>
            <a:ext cx="1500505" cy="10744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004650" y="2957325"/>
            <a:ext cx="74571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프로젝트 개요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프로젝트 주제 선정 이유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구현 기능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Open CV를 사용한 Line Tracer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Char char="-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HC - SR04를 사용한 장애물 인식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시연 동영상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개선할 점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omic Sans MS"/>
              <a:buAutoNum type="arabicPeriod"/>
            </a:pPr>
            <a:r>
              <a:rPr lang="ko-KR" sz="2600">
                <a:latin typeface="Comic Sans MS"/>
                <a:ea typeface="Comic Sans MS"/>
                <a:cs typeface="Comic Sans MS"/>
                <a:sym typeface="Comic Sans MS"/>
              </a:rPr>
              <a:t>Q&amp;A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665" y="7274560"/>
            <a:ext cx="16783050" cy="30111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mic Sans MS"/>
              <a:buAutoNum type="arabicPeriod"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프로젝트 주제 선정 이유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1514050" y="1952700"/>
            <a:ext cx="142914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주제 선정 이유 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Embedded 취업 분야는 방산, 메모리, 자동차 등이 있는데 그 중 RC카를 이용하여 할 수 있는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가장 가능성 있는 프로젝트는 자율주행 프로젝트라고 생각하였습니다.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실제 자율주행 프로젝트를 하기에는 시간과 개발 부품들이 부족하지만,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Pi 카메라와 기타 센서들을  사용하면 기초 단계의 자율주행 RC카를 구현할 수 있고,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추후 이를 확장하여 딥러닝과 같은 기술을 접합하여 프로젝트를 확장시킬 수 있다고 생각하여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Tracer 기반 HC - SR04P 센서를 활용한 자율주행 시스템을 주제로 선정하였습니다.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6901" y="23499"/>
            <a:ext cx="9328549" cy="10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구현 기능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275" y="1114713"/>
            <a:ext cx="2276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752325" y="1827100"/>
            <a:ext cx="549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mic Sans MS"/>
              <a:buAutoNum type="arabicParenR"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CV를 사용한 Line Tracer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46350" y="3820975"/>
            <a:ext cx="8505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1단계 : 사진에서 직선 검출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2단계 : 관심영역 설정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3단계 : 관심영역에서 가까운 직선(차선) 검출 후 추출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4단계 : 차선을 기준으로 Line Tracer하며 주행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19f568cacf6_0_9"/>
          <p:cNvPicPr preferRelativeResize="0"/>
          <p:nvPr/>
        </p:nvPicPr>
        <p:blipFill rotWithShape="1">
          <a:blip r:embed="rId3">
            <a:alphaModFix/>
          </a:blip>
          <a:srcRect b="0" l="0" r="0" t="16506"/>
          <a:stretch/>
        </p:blipFill>
        <p:spPr>
          <a:xfrm>
            <a:off x="273700" y="488775"/>
            <a:ext cx="6081901" cy="34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9f568cacf6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00" y="457200"/>
            <a:ext cx="7807952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9f568cacf6_0_9"/>
          <p:cNvPicPr preferRelativeResize="0"/>
          <p:nvPr/>
        </p:nvPicPr>
        <p:blipFill rotWithShape="1">
          <a:blip r:embed="rId5">
            <a:alphaModFix/>
          </a:blip>
          <a:srcRect b="0" l="9019" r="12481" t="0"/>
          <a:stretch/>
        </p:blipFill>
        <p:spPr>
          <a:xfrm>
            <a:off x="420975" y="152400"/>
            <a:ext cx="7389776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9f568cacf6_0_9"/>
          <p:cNvPicPr preferRelativeResize="0"/>
          <p:nvPr/>
        </p:nvPicPr>
        <p:blipFill rotWithShape="1">
          <a:blip r:embed="rId6">
            <a:alphaModFix/>
          </a:blip>
          <a:srcRect b="0" l="0" r="7774" t="15376"/>
          <a:stretch/>
        </p:blipFill>
        <p:spPr>
          <a:xfrm>
            <a:off x="208625" y="4711950"/>
            <a:ext cx="7743626" cy="42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9f568cacf6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711950"/>
            <a:ext cx="8815398" cy="42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9f568cacf6_0_9"/>
          <p:cNvSpPr txBox="1"/>
          <p:nvPr/>
        </p:nvSpPr>
        <p:spPr>
          <a:xfrm>
            <a:off x="12975475" y="8405050"/>
            <a:ext cx="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9f568cacf6_0_9"/>
          <p:cNvSpPr txBox="1"/>
          <p:nvPr/>
        </p:nvSpPr>
        <p:spPr>
          <a:xfrm>
            <a:off x="438650" y="297150"/>
            <a:ext cx="5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9f568cacf6_0_9"/>
          <p:cNvSpPr txBox="1"/>
          <p:nvPr/>
        </p:nvSpPr>
        <p:spPr>
          <a:xfrm>
            <a:off x="7810750" y="697350"/>
            <a:ext cx="45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gray = cv2.cvtColor(src, cv2.COLOR_BGR2GRAY)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9f568cacf6_0_9"/>
          <p:cNvSpPr txBox="1"/>
          <p:nvPr/>
        </p:nvSpPr>
        <p:spPr>
          <a:xfrm>
            <a:off x="7810750" y="1231800"/>
            <a:ext cx="45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can = cv2.Canny(gray, 50, 200, None, 3)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9f568cacf6_0_9"/>
          <p:cNvSpPr txBox="1"/>
          <p:nvPr/>
        </p:nvSpPr>
        <p:spPr>
          <a:xfrm>
            <a:off x="7810750" y="1792300"/>
            <a:ext cx="933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height = can.shape[0]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rectangle = np.array([[(0, height), (120, 300), (520, 300), (640, height)]])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mask = np.zeros_like(can)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cv2.fillPoly(mask, rectangle, 255)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masked_image = cv2.bitwise_and(can, mask)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ccan = cv2.cvtColor(masked_image, cv2.COLOR_GRAY2BGR)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line_arr = cv2.HoughLinesP(masked_image, 1, np.pi / 180, 20, minLineLength=10, maxLineGap=10)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9f568cacf6_0_9"/>
          <p:cNvPicPr preferRelativeResize="0"/>
          <p:nvPr/>
        </p:nvPicPr>
        <p:blipFill rotWithShape="1">
          <a:blip r:embed="rId3">
            <a:alphaModFix/>
          </a:blip>
          <a:srcRect b="0" l="0" r="0" t="18393"/>
          <a:stretch/>
        </p:blipFill>
        <p:spPr>
          <a:xfrm>
            <a:off x="9321525" y="4538163"/>
            <a:ext cx="8374426" cy="461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9f568cacf6_0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9575" y="2900725"/>
            <a:ext cx="8009850" cy="50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9f568cacf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75" y="5344675"/>
            <a:ext cx="6550425" cy="46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9f568cacf6_0_31"/>
          <p:cNvSpPr txBox="1"/>
          <p:nvPr/>
        </p:nvSpPr>
        <p:spPr>
          <a:xfrm>
            <a:off x="636750" y="566000"/>
            <a:ext cx="881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구현 기능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9f568cacf6_0_31"/>
          <p:cNvSpPr txBox="1"/>
          <p:nvPr/>
        </p:nvSpPr>
        <p:spPr>
          <a:xfrm>
            <a:off x="752325" y="1827100"/>
            <a:ext cx="565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2) </a:t>
            </a:r>
            <a:r>
              <a:rPr lang="ko-KR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HC - SR04를 사용한 장애물 인식</a:t>
            </a:r>
            <a:endParaRPr sz="2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g19f568cacf6_0_31"/>
          <p:cNvSpPr txBox="1"/>
          <p:nvPr/>
        </p:nvSpPr>
        <p:spPr>
          <a:xfrm>
            <a:off x="946350" y="3820975"/>
            <a:ext cx="11321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1단계 : HC-SR04를 사용하여 일정거리 이내의 사물 센싱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>
                <a:latin typeface="Calibri"/>
                <a:ea typeface="Calibri"/>
                <a:cs typeface="Calibri"/>
                <a:sym typeface="Calibri"/>
              </a:rPr>
              <a:t>2단계 : 설정한 값 이하로 대상과 가까워지면 주행 종료 및 부저 작동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19f568cacf6_0_31"/>
          <p:cNvPicPr preferRelativeResize="0"/>
          <p:nvPr/>
        </p:nvPicPr>
        <p:blipFill rotWithShape="1">
          <a:blip r:embed="rId4">
            <a:alphaModFix/>
          </a:blip>
          <a:srcRect b="20895" l="7143" r="7100" t="20802"/>
          <a:stretch/>
        </p:blipFill>
        <p:spPr>
          <a:xfrm rot="1814314">
            <a:off x="13419175" y="6954300"/>
            <a:ext cx="2042050" cy="11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8E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522025" y="568100"/>
            <a:ext cx="491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latin typeface="Calibri"/>
                <a:ea typeface="Calibri"/>
                <a:cs typeface="Calibri"/>
                <a:sym typeface="Calibri"/>
              </a:rPr>
              <a:t>3. 동작 동영상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 title="[SHANA]2211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9900"/>
            <a:ext cx="18036826" cy="89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8E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55" y="9721215"/>
            <a:ext cx="272415" cy="25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8170" y="0"/>
            <a:ext cx="9156065" cy="1028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97250" y="706275"/>
            <a:ext cx="6801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>
                <a:latin typeface="Calibri"/>
                <a:ea typeface="Calibri"/>
                <a:cs typeface="Calibri"/>
                <a:sym typeface="Calibri"/>
              </a:rPr>
              <a:t>4. 개선할 점 </a:t>
            </a:r>
            <a:endParaRPr sz="3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996875" y="1882950"/>
            <a:ext cx="73518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개발 기간내에 프로젝트를 완성하기 위해서 다양한 기능과 센서를 사용하지 못해서 아쉬움이 남은 프로젝트입니다.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특히 </a:t>
            </a: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Line Trace 기반의 자율주행 기능 구현으로 Pi 카메라의 입력의 La</a:t>
            </a: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tency 가 오래 걸려서 </a:t>
            </a: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실시간으로 Open Cv로 영상처리가 힘들었고, 그로인해 즉각적인 방향제어가 쉽지 않았고 에러 수정에 많은 시간을 할애할 수 밖에 없었습니다.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latin typeface="Calibri"/>
                <a:ea typeface="Calibri"/>
                <a:cs typeface="Calibri"/>
                <a:sym typeface="Calibri"/>
              </a:rPr>
              <a:t>또한 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라인을 인식하는 과정에서 바닥에 패턴이 있는 경우 패턴을 라인으로 인식하는 문제가 있어서 테스트하는데 어려움이 있었습니다.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만약에 이 프</a:t>
            </a:r>
            <a:r>
              <a:rPr lang="ko-K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로젝트를 확장 할 수 있다면, 딥러닝 기반의 차선인식을 할 수 있도록 구현해보고 싶고, 다양한 센서를 바탕으로 표지판 인식이나 사물인식 등을 할 수 있는 기능까지 확장시켜보고 싶습니다.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8645" y="2837180"/>
            <a:ext cx="7816215" cy="565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default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